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6" r:id="rId3"/>
    <p:sldId id="257" r:id="rId4"/>
    <p:sldId id="267" r:id="rId5"/>
    <p:sldId id="258" r:id="rId6"/>
    <p:sldId id="259" r:id="rId7"/>
    <p:sldId id="268" r:id="rId8"/>
    <p:sldId id="260" r:id="rId9"/>
    <p:sldId id="269" r:id="rId10"/>
    <p:sldId id="261" r:id="rId11"/>
    <p:sldId id="271" r:id="rId12"/>
    <p:sldId id="262" r:id="rId13"/>
    <p:sldId id="272" r:id="rId14"/>
    <p:sldId id="263" r:id="rId15"/>
    <p:sldId id="270" r:id="rId16"/>
    <p:sldId id="264" r:id="rId17"/>
    <p:sldId id="273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000"/>
            </a:pPr>
            <a:r>
              <a:rPr dirty="0"/>
              <a:t>Subtitle: Decolonizing Development for a Sovereign African Future</a:t>
            </a:r>
          </a:p>
          <a:p>
            <a:pPr algn="l">
              <a:defRPr sz="2000"/>
            </a:pPr>
            <a:r>
              <a:rPr dirty="0"/>
              <a:t>Presenter: </a:t>
            </a:r>
            <a:r>
              <a:rPr lang="en-US" dirty="0"/>
              <a:t>Judson Singer</a:t>
            </a:r>
            <a:r>
              <a:rPr dirty="0"/>
              <a:t>, </a:t>
            </a:r>
            <a:r>
              <a:rPr lang="en-US" dirty="0"/>
              <a:t>AI-Powered Innovation</a:t>
            </a:r>
            <a:r>
              <a:rPr dirty="0"/>
              <a:t> Expert, Tharaka Invention Academy</a:t>
            </a:r>
          </a:p>
          <a:p>
            <a:pPr algn="l">
              <a:defRPr sz="2000"/>
            </a:pPr>
            <a:r>
              <a:rPr dirty="0"/>
              <a:t>Date: September 2</a:t>
            </a:r>
            <a:r>
              <a:rPr lang="en-US" dirty="0"/>
              <a:t>3</a:t>
            </a:r>
            <a:r>
              <a:rPr dirty="0"/>
              <a:t>, 2025</a:t>
            </a:r>
            <a:endParaRPr lang="en-US" dirty="0"/>
          </a:p>
          <a:p>
            <a:pPr algn="l">
              <a:defRPr sz="2000"/>
            </a:pPr>
            <a:r>
              <a:rPr lang="en-US" dirty="0"/>
              <a:t>Venue: Chuka University</a:t>
            </a:r>
            <a:endParaRPr dirty="0"/>
          </a:p>
          <a:p>
            <a:pPr algn="l">
              <a:defRPr sz="2000"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 Your Enemy While Shooting Your Friends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16" y="4053532"/>
            <a:ext cx="4637254" cy="21495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000"/>
            </a:pPr>
            <a:r>
              <a:rPr dirty="0"/>
              <a:t>Innovation as Service – solving real community needs.</a:t>
            </a:r>
          </a:p>
          <a:p>
            <a:pPr algn="l">
              <a:defRPr sz="2000"/>
            </a:pPr>
            <a:r>
              <a:rPr dirty="0"/>
              <a:t>Projects – solar dehydrators, water purification, AI </a:t>
            </a:r>
            <a:r>
              <a:rPr dirty="0" err="1"/>
              <a:t>agri</a:t>
            </a:r>
            <a:r>
              <a:rPr dirty="0"/>
              <a:t>-advisory tools.</a:t>
            </a:r>
          </a:p>
          <a:p>
            <a:pPr algn="l">
              <a:defRPr sz="2000"/>
            </a:pPr>
            <a:r>
              <a:rPr dirty="0"/>
              <a:t>Community Consultation – elders and artisans as collaborators.</a:t>
            </a:r>
          </a:p>
          <a:p>
            <a:pPr algn="l">
              <a:defRPr sz="2000"/>
            </a:pPr>
            <a:r>
              <a:rPr dirty="0"/>
              <a:t>Protection Model – local attribution, shared licensing (CERN-OHL-S).</a:t>
            </a:r>
          </a:p>
          <a:p>
            <a:pPr algn="l">
              <a:defRPr sz="2000"/>
            </a:pPr>
            <a:r>
              <a:rPr dirty="0"/>
              <a:t>Regenerative Learning – graduates lead workshops and ventures.</a:t>
            </a:r>
          </a:p>
          <a:p>
            <a:pPr marL="45720" indent="0" algn="l">
              <a:buNone/>
              <a:defRPr sz="2000"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Community-Centered Practice: Innovation as Service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76672"/>
            <a:ext cx="8388527" cy="472539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as Service</a:t>
            </a:r>
          </a:p>
        </p:txBody>
      </p:sp>
    </p:spTree>
    <p:extLst>
      <p:ext uri="{BB962C8B-B14F-4D97-AF65-F5344CB8AC3E}">
        <p14:creationId xmlns:p14="http://schemas.microsoft.com/office/powerpoint/2010/main" val="234294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000"/>
            </a:pPr>
            <a:r>
              <a:rPr dirty="0"/>
              <a:t>SDG 4 – quality education through cultural relevance.</a:t>
            </a:r>
          </a:p>
          <a:p>
            <a:pPr algn="l">
              <a:defRPr sz="2000"/>
            </a:pPr>
            <a:r>
              <a:rPr dirty="0"/>
              <a:t>SDG 8 – dignified work via community-rooted enterprises.</a:t>
            </a:r>
          </a:p>
          <a:p>
            <a:pPr algn="l">
              <a:defRPr sz="2000"/>
            </a:pPr>
            <a:r>
              <a:rPr dirty="0"/>
              <a:t>SDG 9 – inclusive infrastructure and innovation.</a:t>
            </a:r>
          </a:p>
          <a:p>
            <a:pPr algn="l">
              <a:defRPr sz="2000"/>
            </a:pPr>
            <a:r>
              <a:rPr dirty="0"/>
              <a:t>SDG 10 – reducing inequality, validating indigenous knowledge.</a:t>
            </a:r>
          </a:p>
          <a:p>
            <a:pPr algn="l">
              <a:defRPr sz="2000"/>
            </a:pPr>
            <a:r>
              <a:rPr dirty="0"/>
              <a:t>Policy Call – integrate cosmology-based innovation in curricula.</a:t>
            </a:r>
          </a:p>
          <a:p>
            <a:pPr marL="45720" indent="0" algn="l">
              <a:buNone/>
              <a:defRPr sz="2000"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SDG Alignment &amp; Policy Relevance: Beyond Aspiration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844627"/>
            <a:ext cx="8342147" cy="467974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am your innovation coach</a:t>
            </a:r>
          </a:p>
        </p:txBody>
      </p:sp>
    </p:spTree>
    <p:extLst>
      <p:ext uri="{BB962C8B-B14F-4D97-AF65-F5344CB8AC3E}">
        <p14:creationId xmlns:p14="http://schemas.microsoft.com/office/powerpoint/2010/main" val="545435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000"/>
            </a:pPr>
            <a:r>
              <a:rPr dirty="0"/>
              <a:t>Beyond Mimicry – reclaim intellectual dignity and cultural wisdom.</a:t>
            </a:r>
          </a:p>
          <a:p>
            <a:pPr>
              <a:defRPr sz="2000"/>
            </a:pPr>
            <a:r>
              <a:rPr dirty="0"/>
              <a:t>Design Philosophy – reject extractive IP and planned obsolescence.</a:t>
            </a:r>
            <a:r>
              <a:rPr lang="en-US" dirty="0"/>
              <a:t> (i.e. </a:t>
            </a:r>
            <a:r>
              <a:rPr lang="en-US" i="1" dirty="0"/>
              <a:t>innovation should empower and enrich the community that gives rise to it, not extract from it.)</a:t>
            </a:r>
            <a:endParaRPr dirty="0"/>
          </a:p>
          <a:p>
            <a:pPr algn="l">
              <a:defRPr sz="2000"/>
            </a:pPr>
            <a:r>
              <a:rPr dirty="0"/>
              <a:t>Commitment to Durability – </a:t>
            </a:r>
            <a:r>
              <a:rPr dirty="0" err="1"/>
              <a:t>repairability</a:t>
            </a:r>
            <a:r>
              <a:rPr dirty="0"/>
              <a:t>, modularity, local fabrication.</a:t>
            </a:r>
          </a:p>
          <a:p>
            <a:pPr algn="l">
              <a:defRPr sz="2000"/>
            </a:pPr>
            <a:r>
              <a:rPr dirty="0"/>
              <a:t>Pan-African Vision – local hubs, diaspora connection.</a:t>
            </a:r>
          </a:p>
          <a:p>
            <a:pPr algn="l">
              <a:defRPr sz="2000"/>
            </a:pPr>
            <a:r>
              <a:rPr dirty="0"/>
              <a:t>Agenda 2063 – prototype for people-driven development.</a:t>
            </a:r>
          </a:p>
          <a:p>
            <a:pPr marL="45720" indent="0" algn="l">
              <a:buNone/>
              <a:defRPr sz="2000"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The Long Game of Sovereignty: Design &amp; Future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1892229"/>
            <a:ext cx="8091369" cy="455799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Long Game of Sovereignty</a:t>
            </a:r>
          </a:p>
        </p:txBody>
      </p:sp>
    </p:spTree>
    <p:extLst>
      <p:ext uri="{BB962C8B-B14F-4D97-AF65-F5344CB8AC3E}">
        <p14:creationId xmlns:p14="http://schemas.microsoft.com/office/powerpoint/2010/main" val="416159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000"/>
            </a:pPr>
            <a:r>
              <a:rPr dirty="0"/>
              <a:t>For Academics – engage indigenous epistemologies, collaborate on research.</a:t>
            </a:r>
          </a:p>
          <a:p>
            <a:pPr algn="l">
              <a:defRPr sz="2000"/>
            </a:pPr>
            <a:r>
              <a:rPr dirty="0"/>
              <a:t>For Business Leaders – partner with grassroots innovators, support ethical AI.</a:t>
            </a:r>
          </a:p>
          <a:p>
            <a:pPr algn="l">
              <a:defRPr sz="2000"/>
            </a:pPr>
            <a:r>
              <a:rPr dirty="0"/>
              <a:t>Champion </a:t>
            </a:r>
            <a:r>
              <a:rPr dirty="0" err="1"/>
              <a:t>repairability</a:t>
            </a:r>
            <a:r>
              <a:rPr dirty="0"/>
              <a:t>, open hardware, and technological sovereignty.</a:t>
            </a:r>
          </a:p>
          <a:p>
            <a:pPr algn="l">
              <a:defRPr sz="2000"/>
            </a:pPr>
            <a:r>
              <a:rPr dirty="0"/>
              <a:t>Innovation’s true measure: its power to restore, connect, and uplift.</a:t>
            </a:r>
          </a:p>
          <a:p>
            <a:pPr marL="45720" indent="0" algn="l">
              <a:buNone/>
              <a:defRPr sz="2000"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Call to Action: Investing in a Sovereign Future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0" y="1878029"/>
            <a:ext cx="7583932" cy="42544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</a:t>
            </a:r>
          </a:p>
        </p:txBody>
      </p:sp>
    </p:spTree>
    <p:extLst>
      <p:ext uri="{BB962C8B-B14F-4D97-AF65-F5344CB8AC3E}">
        <p14:creationId xmlns:p14="http://schemas.microsoft.com/office/powerpoint/2010/main" val="268878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953578"/>
          </a:xfrm>
        </p:spPr>
        <p:txBody>
          <a:bodyPr/>
          <a:lstStyle/>
          <a:p>
            <a:pPr algn="l">
              <a:defRPr sz="2000"/>
            </a:pPr>
            <a:r>
              <a:rPr dirty="0"/>
              <a:t>Contact: </a:t>
            </a:r>
            <a:r>
              <a:rPr lang="en-US" dirty="0"/>
              <a:t>Prof. Singer, Director, Tharaka Invention Academy </a:t>
            </a:r>
          </a:p>
          <a:p>
            <a:pPr marL="45720" indent="0" algn="l">
              <a:buNone/>
              <a:defRPr sz="2000"/>
            </a:pPr>
            <a:r>
              <a:rPr lang="en-US" dirty="0">
                <a:solidFill>
                  <a:srgbClr val="00B0F0"/>
                </a:solidFill>
              </a:rPr>
              <a:t>	</a:t>
            </a:r>
            <a:r>
              <a:rPr lang="en-US" dirty="0" err="1">
                <a:solidFill>
                  <a:srgbClr val="C00000"/>
                </a:solidFill>
              </a:rPr>
              <a:t>profsinger@inventionschool.tech</a:t>
            </a:r>
            <a:r>
              <a:rPr lang="en-US" dirty="0"/>
              <a:t> </a:t>
            </a:r>
            <a:endParaRPr dirty="0"/>
          </a:p>
          <a:p>
            <a:pPr algn="l">
              <a:defRPr sz="2000"/>
            </a:pPr>
            <a:r>
              <a:rPr dirty="0"/>
              <a:t>‘By uniting ancestral wisdom with AI, we cultivate a sovereign African future.’</a:t>
            </a:r>
          </a:p>
          <a:p>
            <a:pPr>
              <a:defRPr sz="2000"/>
            </a:pPr>
            <a:r>
              <a:rPr lang="en-US" dirty="0"/>
              <a:t>Enjoy the film “</a:t>
            </a:r>
            <a:r>
              <a:rPr lang="en-US" i="1" dirty="0">
                <a:solidFill>
                  <a:srgbClr val="C00000"/>
                </a:solidFill>
              </a:rPr>
              <a:t>Enjoy Boosting Your Enemy While Shooting Your Friends</a:t>
            </a:r>
            <a:r>
              <a:rPr lang="en-US" dirty="0"/>
              <a:t>” at</a:t>
            </a:r>
          </a:p>
          <a:p>
            <a:pPr marL="45720" indent="0">
              <a:buNone/>
              <a:defRPr sz="2000"/>
            </a:pPr>
            <a:r>
              <a:rPr lang="en-US" sz="3000" dirty="0" err="1">
                <a:latin typeface="Arial Black" pitchFamily="34" charset="0"/>
              </a:rPr>
              <a:t>inventionschool.tech</a:t>
            </a:r>
            <a:r>
              <a:rPr lang="en-US" sz="3000" dirty="0">
                <a:latin typeface="Arial Black" pitchFamily="34" charset="0"/>
              </a:rPr>
              <a:t>/keynote2025</a:t>
            </a:r>
          </a:p>
          <a:p>
            <a:pPr marL="45720" indent="0" algn="ctr">
              <a:buNone/>
              <a:defRPr sz="2000"/>
            </a:pPr>
            <a:endParaRPr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Thank You / Q&amp;A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6" y="4759367"/>
            <a:ext cx="2092411" cy="1811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8" y="4759368"/>
            <a:ext cx="2489680" cy="1811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95" y="4772261"/>
            <a:ext cx="2462001" cy="17990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78" y="1894703"/>
            <a:ext cx="8203854" cy="46021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Beloved </a:t>
            </a:r>
            <a:r>
              <a:rPr lang="en-US" dirty="0" err="1"/>
              <a:t>kenyan</a:t>
            </a:r>
            <a:r>
              <a:rPr lang="en-US" dirty="0"/>
              <a:t> proverb</a:t>
            </a:r>
          </a:p>
        </p:txBody>
      </p:sp>
    </p:spTree>
    <p:extLst>
      <p:ext uri="{BB962C8B-B14F-4D97-AF65-F5344CB8AC3E}">
        <p14:creationId xmlns:p14="http://schemas.microsoft.com/office/powerpoint/2010/main" val="146534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defRPr sz="2000"/>
            </a:pPr>
            <a:r>
              <a:rPr dirty="0"/>
              <a:t>Africa’s Persistent Innovation Gap – limited access to tools, training, and ecosystem support.</a:t>
            </a:r>
          </a:p>
          <a:p>
            <a:pPr algn="l">
              <a:defRPr sz="2000"/>
            </a:pPr>
            <a:r>
              <a:rPr dirty="0"/>
              <a:t>Dominant Western models – competitive, individualistic, extractive.</a:t>
            </a:r>
          </a:p>
          <a:p>
            <a:pPr algn="l">
              <a:defRPr sz="2000"/>
            </a:pPr>
            <a:r>
              <a:rPr dirty="0"/>
              <a:t>Marginalization of Indigenous Knowledge – dismissed as illegitimate.</a:t>
            </a:r>
          </a:p>
          <a:p>
            <a:pPr algn="l">
              <a:defRPr sz="2000"/>
            </a:pPr>
            <a:r>
              <a:rPr dirty="0"/>
              <a:t>Consequences – disconnect from local realities, dependency, stalled community innovation.</a:t>
            </a:r>
          </a:p>
          <a:p>
            <a:pPr algn="l">
              <a:defRPr sz="2000"/>
            </a:pPr>
            <a:r>
              <a:rPr dirty="0"/>
              <a:t>Strategic Vacuum – colonial legacies designed dependence, not creation.</a:t>
            </a:r>
          </a:p>
          <a:p>
            <a:pPr marL="45720" indent="0" algn="l">
              <a:buNone/>
              <a:defRPr sz="2000"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The Innovation Imperative: A Fork in the Road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3" y="1719263"/>
            <a:ext cx="7350360" cy="49002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Fork in the Road</a:t>
            </a:r>
          </a:p>
        </p:txBody>
      </p:sp>
    </p:spTree>
    <p:extLst>
      <p:ext uri="{BB962C8B-B14F-4D97-AF65-F5344CB8AC3E}">
        <p14:creationId xmlns:p14="http://schemas.microsoft.com/office/powerpoint/2010/main" val="53156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937102"/>
          </a:xfrm>
        </p:spPr>
        <p:txBody>
          <a:bodyPr/>
          <a:lstStyle/>
          <a:p>
            <a:pPr algn="l">
              <a:defRPr sz="2000"/>
            </a:pPr>
            <a:r>
              <a:rPr dirty="0"/>
              <a:t>Genesis: Founded </a:t>
            </a:r>
            <a:r>
              <a:rPr lang="en-US" dirty="0"/>
              <a:t>2021 </a:t>
            </a:r>
            <a:r>
              <a:rPr dirty="0"/>
              <a:t>by Prof. Judson </a:t>
            </a:r>
            <a:r>
              <a:rPr lang="en-US" dirty="0"/>
              <a:t>"</a:t>
            </a:r>
            <a:r>
              <a:rPr dirty="0"/>
              <a:t>Oku</a:t>
            </a:r>
            <a:r>
              <a:rPr lang="en-US" dirty="0"/>
              <a:t>"</a:t>
            </a:r>
            <a:r>
              <a:rPr dirty="0"/>
              <a:t> Singer in Marimanti, Kenya.</a:t>
            </a:r>
          </a:p>
          <a:p>
            <a:pPr>
              <a:defRPr sz="2000"/>
            </a:pPr>
            <a:r>
              <a:rPr dirty="0"/>
              <a:t>Core Philosophy: Rejects colonial epistemological </a:t>
            </a:r>
            <a:r>
              <a:rPr lang="en-US" dirty="0"/>
              <a:t>pillars: (</a:t>
            </a:r>
            <a:r>
              <a:rPr lang="en-US" dirty="0" err="1"/>
              <a:t>Eurocentrism</a:t>
            </a:r>
            <a:r>
              <a:rPr lang="en-US" dirty="0"/>
              <a:t>, Classism, Objectivity, Knowledge Justifies Role as Overlords, Linguistic Domination Erases Local Knowledge Systems, Religion as Moral Justification, One Road to Progress)</a:t>
            </a:r>
            <a:r>
              <a:rPr dirty="0"/>
              <a:t>.</a:t>
            </a:r>
          </a:p>
          <a:p>
            <a:pPr algn="l">
              <a:defRPr sz="2000"/>
            </a:pPr>
            <a:r>
              <a:rPr lang="en-US" dirty="0"/>
              <a:t>African </a:t>
            </a:r>
            <a:r>
              <a:rPr dirty="0"/>
              <a:t>Pillars: Accessibility, Integration, Sovereignty.</a:t>
            </a:r>
          </a:p>
          <a:p>
            <a:pPr algn="l">
              <a:defRPr sz="2000"/>
            </a:pPr>
            <a:r>
              <a:rPr dirty="0"/>
              <a:t>Community-Based Organization ensures flexibility and cultural rootedness.</a:t>
            </a:r>
          </a:p>
          <a:p>
            <a:pPr marL="45720" indent="0" algn="l">
              <a:buNone/>
              <a:defRPr sz="2000"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TIA’s Foundational Stance: Decolonizing Innovation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97" y="4809741"/>
            <a:ext cx="3138616" cy="17606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 algn="l">
              <a:buNone/>
              <a:defRPr sz="2000"/>
            </a:pPr>
            <a:r>
              <a:rPr lang="en-US" dirty="0"/>
              <a:t>African </a:t>
            </a:r>
            <a:r>
              <a:rPr dirty="0"/>
              <a:t>Integrative worldview emphasizing harmony, community, and interconnectedness.</a:t>
            </a:r>
          </a:p>
          <a:p>
            <a:pPr>
              <a:defRPr sz="2000"/>
            </a:pPr>
            <a:r>
              <a:rPr lang="en-US" dirty="0"/>
              <a:t>The </a:t>
            </a:r>
            <a:r>
              <a:rPr lang="en-US" b="1" dirty="0"/>
              <a:t>Zulu</a:t>
            </a:r>
            <a:r>
              <a:rPr lang="en-US" dirty="0"/>
              <a:t> or </a:t>
            </a:r>
            <a:r>
              <a:rPr lang="en-US" b="1" dirty="0"/>
              <a:t>Shona</a:t>
            </a:r>
            <a:r>
              <a:rPr lang="en-US" dirty="0"/>
              <a:t> notion of </a:t>
            </a:r>
            <a:r>
              <a:rPr dirty="0"/>
              <a:t>Ubuntu – communal identity and </a:t>
            </a:r>
            <a:r>
              <a:rPr dirty="0" err="1"/>
              <a:t>relationality</a:t>
            </a:r>
            <a:r>
              <a:rPr dirty="0"/>
              <a:t>.</a:t>
            </a:r>
          </a:p>
          <a:p>
            <a:pPr algn="l">
              <a:defRPr sz="2000"/>
            </a:pPr>
            <a:r>
              <a:rPr lang="en-US" dirty="0"/>
              <a:t>Egyptian </a:t>
            </a:r>
            <a:r>
              <a:rPr dirty="0" err="1"/>
              <a:t>Ma’at</a:t>
            </a:r>
            <a:r>
              <a:rPr dirty="0"/>
              <a:t> – ethical balance, truth, and cosmic order.</a:t>
            </a:r>
          </a:p>
          <a:p>
            <a:pPr algn="l">
              <a:defRPr sz="2000"/>
            </a:pPr>
            <a:r>
              <a:rPr lang="en-US" dirty="0"/>
              <a:t>Animism - </a:t>
            </a:r>
            <a:r>
              <a:rPr dirty="0"/>
              <a:t>Ancestral Guidance – intergenerational accountability</a:t>
            </a:r>
            <a:r>
              <a:rPr lang="en-US" dirty="0"/>
              <a:t> and respect for natural world</a:t>
            </a:r>
            <a:r>
              <a:rPr dirty="0"/>
              <a:t>.</a:t>
            </a:r>
          </a:p>
          <a:p>
            <a:r>
              <a:rPr lang="en-US" dirty="0"/>
              <a:t>Among the </a:t>
            </a:r>
            <a:r>
              <a:rPr lang="en-US" b="1" dirty="0"/>
              <a:t>Ashanti</a:t>
            </a:r>
            <a:r>
              <a:rPr lang="en-US" dirty="0"/>
              <a:t>, the king’s duty to uphold balance (</a:t>
            </a:r>
            <a:r>
              <a:rPr lang="en-US" i="1" dirty="0" err="1"/>
              <a:t>Asase</a:t>
            </a:r>
            <a:r>
              <a:rPr lang="en-US" i="1" dirty="0"/>
              <a:t> </a:t>
            </a:r>
            <a:r>
              <a:rPr lang="en-US" i="1" dirty="0" err="1"/>
              <a:t>Yaa</a:t>
            </a:r>
            <a:r>
              <a:rPr lang="en-US" dirty="0"/>
              <a:t> and </a:t>
            </a:r>
            <a:r>
              <a:rPr lang="en-US" i="1" dirty="0" err="1"/>
              <a:t>Nyame</a:t>
            </a:r>
            <a:r>
              <a:rPr lang="en-US" dirty="0"/>
              <a:t> principles.</a:t>
            </a:r>
          </a:p>
          <a:p>
            <a:r>
              <a:rPr lang="en-US" dirty="0"/>
              <a:t>Among the </a:t>
            </a:r>
            <a:r>
              <a:rPr lang="en-US" b="1" dirty="0"/>
              <a:t>Igbo</a:t>
            </a:r>
            <a:r>
              <a:rPr lang="en-US" dirty="0"/>
              <a:t>, the Earth goddess </a:t>
            </a:r>
            <a:r>
              <a:rPr lang="en-US" i="1" dirty="0" err="1"/>
              <a:t>Ala</a:t>
            </a:r>
            <a:r>
              <a:rPr lang="en-US" dirty="0"/>
              <a:t> governs morality and balance, punishing injustice and pollution.</a:t>
            </a:r>
          </a:p>
          <a:p>
            <a:r>
              <a:rPr lang="en-US" dirty="0"/>
              <a:t>Among the </a:t>
            </a:r>
            <a:r>
              <a:rPr lang="en-US" b="1" dirty="0"/>
              <a:t>Yoruba</a:t>
            </a:r>
            <a:r>
              <a:rPr lang="en-US" dirty="0"/>
              <a:t>, the concept of </a:t>
            </a:r>
            <a:r>
              <a:rPr lang="en-US" i="1" dirty="0" err="1"/>
              <a:t>ìwà</a:t>
            </a:r>
            <a:r>
              <a:rPr lang="en-US" i="1" dirty="0"/>
              <a:t> </a:t>
            </a:r>
            <a:r>
              <a:rPr lang="en-US" i="1" dirty="0" err="1"/>
              <a:t>pẹ̀lè</a:t>
            </a:r>
            <a:r>
              <a:rPr lang="en-US" dirty="0"/>
              <a:t> links truth, justice, and harmony with cosmic order</a:t>
            </a:r>
          </a:p>
          <a:p>
            <a:pPr algn="l">
              <a:defRPr sz="2000"/>
            </a:pPr>
            <a:endParaRPr dirty="0"/>
          </a:p>
          <a:p>
            <a:pPr marL="45720" indent="0" algn="l">
              <a:buNone/>
              <a:defRPr sz="2000"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African Cosmology as Epistemology: A New Compass for Innovation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1" y="1719263"/>
            <a:ext cx="7855778" cy="4406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African Cosmology as Epistemology</a:t>
            </a:r>
          </a:p>
        </p:txBody>
      </p:sp>
    </p:spTree>
    <p:extLst>
      <p:ext uri="{BB962C8B-B14F-4D97-AF65-F5344CB8AC3E}">
        <p14:creationId xmlns:p14="http://schemas.microsoft.com/office/powerpoint/2010/main" val="394266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000"/>
            </a:pPr>
            <a:r>
              <a:rPr dirty="0"/>
              <a:t>‘Innovate Now’ Suite – modular, AI-enhanced, self-paced curriculum.</a:t>
            </a:r>
          </a:p>
          <a:p>
            <a:pPr algn="l">
              <a:defRPr sz="2000"/>
            </a:pPr>
            <a:r>
              <a:rPr dirty="0"/>
              <a:t>AI as a strategic enhancement – text generation, data visualization, automation.</a:t>
            </a:r>
          </a:p>
          <a:p>
            <a:pPr algn="l">
              <a:defRPr sz="2000"/>
            </a:pPr>
            <a:r>
              <a:rPr dirty="0"/>
              <a:t>Custom AI Coach – personalized GPT guiding learners in innovation.</a:t>
            </a:r>
          </a:p>
          <a:p>
            <a:pPr algn="l">
              <a:defRPr sz="2000"/>
            </a:pPr>
            <a:r>
              <a:rPr dirty="0"/>
              <a:t>Ethical Layer – reflection rooted in African cosmology.</a:t>
            </a:r>
          </a:p>
          <a:p>
            <a:pPr algn="l">
              <a:defRPr sz="2000"/>
            </a:pPr>
            <a:r>
              <a:rPr dirty="0"/>
              <a:t>Capstone Projects – locally relevant, ethically grounded.</a:t>
            </a:r>
          </a:p>
          <a:p>
            <a:pPr marL="45720" indent="0" algn="l">
              <a:buNone/>
              <a:defRPr sz="2000"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TIA Curriculum Model: AI Meets Ancestral Ethics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AI Coach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3" y="1719262"/>
            <a:ext cx="7442435" cy="4961623"/>
          </a:xfrm>
        </p:spPr>
      </p:pic>
    </p:spTree>
    <p:extLst>
      <p:ext uri="{BB962C8B-B14F-4D97-AF65-F5344CB8AC3E}">
        <p14:creationId xmlns:p14="http://schemas.microsoft.com/office/powerpoint/2010/main" val="3813659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337</TotalTime>
  <Words>697</Words>
  <Application>Microsoft Office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 Black</vt:lpstr>
      <vt:lpstr>Franklin Gothic Medium</vt:lpstr>
      <vt:lpstr>Wingdings</vt:lpstr>
      <vt:lpstr>Wingdings 2</vt:lpstr>
      <vt:lpstr>Grid</vt:lpstr>
      <vt:lpstr>Boosting Your Enemy While Shooting Your Friends</vt:lpstr>
      <vt:lpstr>Beloved kenyan proverb</vt:lpstr>
      <vt:lpstr>The Innovation Imperative: A Fork in the Road</vt:lpstr>
      <vt:lpstr>A Fork in the Road</vt:lpstr>
      <vt:lpstr>TIA’s Foundational Stance: Decolonizing Innovation</vt:lpstr>
      <vt:lpstr>African Cosmology as Epistemology: A New Compass for Innovation</vt:lpstr>
      <vt:lpstr>African Cosmology as Epistemology</vt:lpstr>
      <vt:lpstr>The TIA Curriculum Model: AI Meets Ancestral Ethics</vt:lpstr>
      <vt:lpstr>Custom AI Coach</vt:lpstr>
      <vt:lpstr>Community-Centered Practice: Innovation as Service</vt:lpstr>
      <vt:lpstr>Innovation as Service</vt:lpstr>
      <vt:lpstr>SDG Alignment &amp; Policy Relevance: Beyond Aspiration</vt:lpstr>
      <vt:lpstr>I am your innovation coach</vt:lpstr>
      <vt:lpstr>The Long Game of Sovereignty: Design &amp; Future</vt:lpstr>
      <vt:lpstr>The Long Game of Sovereignty</vt:lpstr>
      <vt:lpstr>Call to Action: Investing in a Sovereign Future</vt:lpstr>
      <vt:lpstr>Closing thought</vt:lpstr>
      <vt:lpstr>Thank You / Q&amp;A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Boosting Your Enemy While Shooting Your Friends</dc:title>
  <dc:creator>Prof. Singer</dc:creator>
  <dc:description>generated using python-pptx</dc:description>
  <cp:lastModifiedBy>Judson Singer</cp:lastModifiedBy>
  <cp:revision>48</cp:revision>
  <dcterms:created xsi:type="dcterms:W3CDTF">2013-01-27T09:14:16Z</dcterms:created>
  <dcterms:modified xsi:type="dcterms:W3CDTF">2025-10-22T14:00:51Z</dcterms:modified>
</cp:coreProperties>
</file>